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38"/>
  </p:notesMasterIdLst>
  <p:handoutMasterIdLst>
    <p:handoutMasterId r:id="rId39"/>
  </p:handoutMasterIdLst>
  <p:sldIdLst>
    <p:sldId id="270" r:id="rId6"/>
    <p:sldId id="353" r:id="rId7"/>
    <p:sldId id="354" r:id="rId8"/>
    <p:sldId id="365" r:id="rId9"/>
    <p:sldId id="366" r:id="rId10"/>
    <p:sldId id="339" r:id="rId11"/>
    <p:sldId id="360" r:id="rId12"/>
    <p:sldId id="361" r:id="rId13"/>
    <p:sldId id="359" r:id="rId14"/>
    <p:sldId id="350" r:id="rId15"/>
    <p:sldId id="351" r:id="rId16"/>
    <p:sldId id="357" r:id="rId17"/>
    <p:sldId id="362" r:id="rId18"/>
    <p:sldId id="355" r:id="rId19"/>
    <p:sldId id="356" r:id="rId20"/>
    <p:sldId id="358" r:id="rId21"/>
    <p:sldId id="363" r:id="rId22"/>
    <p:sldId id="364" r:id="rId23"/>
    <p:sldId id="367" r:id="rId24"/>
    <p:sldId id="368" r:id="rId25"/>
    <p:sldId id="369" r:id="rId26"/>
    <p:sldId id="370" r:id="rId27"/>
    <p:sldId id="371" r:id="rId28"/>
    <p:sldId id="372" r:id="rId29"/>
    <p:sldId id="379" r:id="rId30"/>
    <p:sldId id="380" r:id="rId31"/>
    <p:sldId id="374" r:id="rId32"/>
    <p:sldId id="381" r:id="rId33"/>
    <p:sldId id="376" r:id="rId34"/>
    <p:sldId id="375" r:id="rId35"/>
    <p:sldId id="378" r:id="rId36"/>
    <p:sldId id="377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888">
          <p15:clr>
            <a:srgbClr val="A4A3A4"/>
          </p15:clr>
        </p15:guide>
        <p15:guide id="2" orient="horz" pos="2112">
          <p15:clr>
            <a:srgbClr val="A4A3A4"/>
          </p15:clr>
        </p15:guide>
        <p15:guide id="3" orient="horz" pos="720">
          <p15:clr>
            <a:srgbClr val="A4A3A4"/>
          </p15:clr>
        </p15:guide>
        <p15:guide id="4" orient="horz" pos="288">
          <p15:clr>
            <a:srgbClr val="A4A3A4"/>
          </p15:clr>
        </p15:guide>
        <p15:guide id="5" orient="horz" pos="4032">
          <p15:clr>
            <a:srgbClr val="A4A3A4"/>
          </p15:clr>
        </p15:guide>
        <p15:guide id="6" pos="5472">
          <p15:clr>
            <a:srgbClr val="A4A3A4"/>
          </p15:clr>
        </p15:guide>
        <p15:guide id="7" pos="2880">
          <p15:clr>
            <a:srgbClr val="A4A3A4"/>
          </p15:clr>
        </p15:guide>
        <p15:guide id="8" pos="1968">
          <p15:clr>
            <a:srgbClr val="A4A3A4"/>
          </p15:clr>
        </p15:guide>
        <p15:guide id="9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AE26"/>
    <a:srgbClr val="EE7E27"/>
    <a:srgbClr val="103251"/>
    <a:srgbClr val="4A74A3"/>
    <a:srgbClr val="D00C43"/>
    <a:srgbClr val="EF7E27"/>
    <a:srgbClr val="E27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3" autoAdjust="0"/>
    <p:restoredTop sz="85072" autoAdjust="0"/>
  </p:normalViewPr>
  <p:slideViewPr>
    <p:cSldViewPr snapToObjects="1">
      <p:cViewPr>
        <p:scale>
          <a:sx n="108" d="100"/>
          <a:sy n="108" d="100"/>
        </p:scale>
        <p:origin x="-1416" y="80"/>
      </p:cViewPr>
      <p:guideLst>
        <p:guide orient="horz" pos="3888"/>
        <p:guide orient="horz" pos="2112"/>
        <p:guide orient="horz" pos="720"/>
        <p:guide orient="horz" pos="288"/>
        <p:guide orient="horz" pos="4032"/>
        <p:guide pos="5472"/>
        <p:guide pos="2880"/>
        <p:guide pos="1968"/>
        <p:guide pos="288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4576"/>
    </p:cViewPr>
  </p:sorterViewPr>
  <p:notesViewPr>
    <p:cSldViewPr snapToObjects="1">
      <p:cViewPr varScale="1">
        <p:scale>
          <a:sx n="103" d="100"/>
          <a:sy n="103" d="100"/>
        </p:scale>
        <p:origin x="37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72645-908E-0E4D-B0A4-E64E5A839D6E}" type="datetimeFigureOut">
              <a:rPr lang="en-US" smtClean="0"/>
              <a:t>1/4/16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35C5C-AA4C-D240-A9BD-98C356473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0219C-BF05-7049-82FF-F9C49B21BD39}" type="datetimeFigureOut">
              <a:rPr lang="en-US" smtClean="0"/>
              <a:t>1/4/16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5D754-7A39-F149-81B9-BEF5625B8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19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Headline: Georgia, 47pt</a:t>
            </a:r>
          </a:p>
          <a:p>
            <a:r>
              <a:rPr lang="en-US" sz="1200" dirty="0" smtClean="0"/>
              <a:t>Subhead: Georgia,  32pt</a:t>
            </a:r>
          </a:p>
          <a:p>
            <a:r>
              <a:rPr lang="en-US" sz="1200" dirty="0" smtClean="0"/>
              <a:t>Right Aligned</a:t>
            </a:r>
          </a:p>
          <a:p>
            <a:endParaRPr lang="en-US" sz="1200" dirty="0" smtClean="0"/>
          </a:p>
          <a:p>
            <a:r>
              <a:rPr lang="en-US" sz="1200" dirty="0" smtClean="0"/>
              <a:t>Note: Feel free to adjust sizing to fit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Note: Delete “Confidential” if not needed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68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––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6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Ruby/Rails</a:t>
            </a:r>
          </a:p>
          <a:p>
            <a:r>
              <a:rPr lang="en-US" dirty="0" smtClean="0"/>
              <a:t>-</a:t>
            </a:r>
            <a:r>
              <a:rPr lang="en-US" baseline="0" dirty="0" smtClean="0"/>
              <a:t> Pair Programming</a:t>
            </a:r>
          </a:p>
          <a:p>
            <a:r>
              <a:rPr lang="en-US" baseline="0" dirty="0" smtClean="0"/>
              <a:t>- TDD</a:t>
            </a:r>
          </a:p>
          <a:p>
            <a:r>
              <a:rPr lang="en-US" baseline="0" dirty="0" smtClean="0"/>
              <a:t>- Remote Development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2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32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20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––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65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13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16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––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56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––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5D754-7A39-F149-81B9-BEF5625B8E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5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8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ro_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505200"/>
            <a:ext cx="8229600" cy="2526631"/>
          </a:xfrm>
          <a:prstGeom prst="rect">
            <a:avLst/>
          </a:prstGeom>
        </p:spPr>
      </p:pic>
      <p:pic>
        <p:nvPicPr>
          <p:cNvPr id="10" name="Picture 9" descr="CMM_Logo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57200"/>
            <a:ext cx="4114799" cy="683269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438400"/>
            <a:ext cx="8229598" cy="838200"/>
          </a:xfrm>
        </p:spPr>
        <p:txBody>
          <a:bodyPr>
            <a:noAutofit/>
          </a:bodyPr>
          <a:lstStyle>
            <a:lvl1pPr marL="0" indent="0" algn="r">
              <a:buNone/>
              <a:defRPr sz="4700" baseline="0">
                <a:latin typeface="Georgia"/>
                <a:cs typeface="Georgia"/>
              </a:defRPr>
            </a:lvl1pPr>
            <a:lvl2pPr marL="457200" indent="0">
              <a:buNone/>
              <a:defRPr sz="4700">
                <a:latin typeface="Georgia"/>
                <a:cs typeface="Georgia"/>
              </a:defRPr>
            </a:lvl2pPr>
            <a:lvl3pPr marL="914400" indent="0">
              <a:buNone/>
              <a:defRPr sz="4700">
                <a:latin typeface="Georgia"/>
                <a:cs typeface="Georgia"/>
              </a:defRPr>
            </a:lvl3pPr>
            <a:lvl4pPr marL="1371600" indent="0">
              <a:buNone/>
              <a:defRPr sz="4700">
                <a:latin typeface="Georgia"/>
                <a:cs typeface="Georgia"/>
              </a:defRPr>
            </a:lvl4pPr>
            <a:lvl5pPr marL="1828800" indent="0">
              <a:buNone/>
              <a:defRPr sz="4700">
                <a:latin typeface="Georgia"/>
                <a:cs typeface="Georgia"/>
              </a:defRPr>
            </a:lvl5pPr>
          </a:lstStyle>
          <a:p>
            <a:pPr lvl="0"/>
            <a:r>
              <a:rPr lang="en-US" dirty="0" smtClean="0"/>
              <a:t>Title Slide Headline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3304309"/>
            <a:ext cx="8229598" cy="838200"/>
          </a:xfrm>
        </p:spPr>
        <p:txBody>
          <a:bodyPr>
            <a:noAutofit/>
          </a:bodyPr>
          <a:lstStyle>
            <a:lvl1pPr marL="0" indent="0" algn="r">
              <a:buNone/>
              <a:defRPr sz="3200" baseline="0">
                <a:latin typeface="Georgia"/>
                <a:cs typeface="Georgia"/>
              </a:defRPr>
            </a:lvl1pPr>
            <a:lvl2pPr marL="457200" indent="0">
              <a:buNone/>
              <a:defRPr sz="4700">
                <a:latin typeface="Georgia"/>
                <a:cs typeface="Georgia"/>
              </a:defRPr>
            </a:lvl2pPr>
            <a:lvl3pPr marL="914400" indent="0">
              <a:buNone/>
              <a:defRPr sz="4700">
                <a:latin typeface="Georgia"/>
                <a:cs typeface="Georgia"/>
              </a:defRPr>
            </a:lvl3pPr>
            <a:lvl4pPr marL="1371600" indent="0">
              <a:buNone/>
              <a:defRPr sz="4700">
                <a:latin typeface="Georgia"/>
                <a:cs typeface="Georgia"/>
              </a:defRPr>
            </a:lvl4pPr>
            <a:lvl5pPr marL="1828800" indent="0">
              <a:buNone/>
              <a:defRPr sz="4700">
                <a:latin typeface="Georgia"/>
                <a:cs typeface="Georgia"/>
              </a:defRPr>
            </a:lvl5pPr>
          </a:lstStyle>
          <a:p>
            <a:pPr lvl="0"/>
            <a:r>
              <a:rPr lang="en-US" dirty="0" smtClean="0"/>
              <a:t>Title Slide Subheading goes here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2895600" y="1143000"/>
            <a:ext cx="5791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15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6553200" y="685800"/>
            <a:ext cx="21336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553200" y="735007"/>
            <a:ext cx="21336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 smtClean="0"/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280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" name="Picture 9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6553200" y="685800"/>
            <a:ext cx="21336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553200" y="735007"/>
            <a:ext cx="2133600" cy="304800"/>
          </a:xfrm>
        </p:spPr>
        <p:txBody>
          <a:bodyPr>
            <a:normAutofit/>
          </a:bodyPr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en-US" dirty="0" smtClean="0"/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0"/>
            <a:ext cx="2590798" cy="430206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3124200" y="685799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 userDrawn="1"/>
        </p:nvSpPr>
        <p:spPr>
          <a:xfrm>
            <a:off x="457200" y="2667001"/>
            <a:ext cx="8229600" cy="914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90000"/>
              </a:lnSpc>
            </a:pPr>
            <a:r>
              <a:rPr lang="en-US" sz="4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cs typeface="Georgia"/>
              </a:rPr>
              <a:t>Title Slide Headline</a:t>
            </a:r>
            <a:endParaRPr lang="en-US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Georgia"/>
              <a:cs typeface="Georgia"/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457201" y="3429000"/>
            <a:ext cx="8229600" cy="533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90000"/>
              </a:lnSpc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cs typeface="Georgia"/>
              </a:rPr>
              <a:t>Title Slide 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2733951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500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82296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34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etitio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457198" y="1066800"/>
            <a:ext cx="8229600" cy="394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+mj-ea"/>
                <a:cs typeface="Georgia"/>
              </a:rPr>
              <a:t>Compare Us to the Competition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+mj-ea"/>
              <a:cs typeface="Georgia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44219406"/>
              </p:ext>
            </p:extLst>
          </p:nvPr>
        </p:nvGraphicFramePr>
        <p:xfrm>
          <a:off x="468488" y="1676400"/>
          <a:ext cx="8218312" cy="403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5712"/>
                <a:gridCol w="3810000"/>
                <a:gridCol w="1752600"/>
              </a:tblGrid>
              <a:tr h="3810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Verdana"/>
                          <a:cs typeface="Verdana"/>
                        </a:rPr>
                        <a:t>Functionality</a:t>
                      </a:r>
                      <a:endParaRPr lang="en-US" sz="1400" dirty="0" smtClean="0">
                        <a:latin typeface="Verdana"/>
                        <a:cs typeface="Verdana"/>
                      </a:endParaRPr>
                    </a:p>
                  </a:txBody>
                  <a:tcPr anchor="ctr">
                    <a:solidFill>
                      <a:srgbClr val="EF7E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Verdana"/>
                          <a:cs typeface="Verdana"/>
                        </a:rPr>
                        <a:t>CoverMyMeds</a:t>
                      </a:r>
                      <a:endParaRPr lang="en-US" sz="1400" dirty="0">
                        <a:latin typeface="Verdana"/>
                        <a:cs typeface="Verdana"/>
                      </a:endParaRPr>
                    </a:p>
                  </a:txBody>
                  <a:tcPr anchor="ctr">
                    <a:solidFill>
                      <a:srgbClr val="EF7E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Verdana"/>
                          <a:cs typeface="Verdana"/>
                        </a:rPr>
                        <a:t>Competition</a:t>
                      </a:r>
                      <a:endParaRPr lang="en-US" sz="1400" dirty="0">
                        <a:latin typeface="Verdana"/>
                        <a:cs typeface="Verdana"/>
                      </a:endParaRPr>
                    </a:p>
                  </a:txBody>
                  <a:tcPr anchor="ctr">
                    <a:solidFill>
                      <a:srgbClr val="EF7E2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Free for prescribers and their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26AE26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800" dirty="0" smtClean="0">
                        <a:solidFill>
                          <a:srgbClr val="26AE26"/>
                        </a:solidFill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Universal</a:t>
                      </a:r>
                      <a:r>
                        <a:rPr lang="en-US" sz="1200" baseline="0" dirty="0" smtClean="0">
                          <a:latin typeface="Verdana"/>
                          <a:cs typeface="Verdana"/>
                        </a:rPr>
                        <a:t> </a:t>
                      </a: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compatibility with all plans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26AE26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800" dirty="0">
                        <a:solidFill>
                          <a:srgbClr val="26AE26"/>
                        </a:solidFill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 smtClean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13716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latin typeface="Verdana"/>
                          <a:cs typeface="Verdana"/>
                        </a:rPr>
                        <a:t>ePA</a:t>
                      </a: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 connections live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Caremark, Prime, Humana, Aetna, US Script, HCSC, Various BCBS, </a:t>
                      </a:r>
                      <a:r>
                        <a:rPr lang="en-US" sz="1200" dirty="0" err="1" smtClean="0">
                          <a:latin typeface="Verdana"/>
                          <a:cs typeface="Verdana"/>
                        </a:rPr>
                        <a:t>Optum</a:t>
                      </a: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 Rx, Catamaran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Caremark</a:t>
                      </a:r>
                      <a:endParaRPr lang="en-US" sz="1200" dirty="0"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3581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Connects retrospective PAs from pharmacy to EHR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45,000 pharmacies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Experience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6 years, 12M+ PAs, and only </a:t>
                      </a:r>
                      <a:r>
                        <a:rPr lang="en-US" sz="1200" dirty="0" err="1" smtClean="0">
                          <a:latin typeface="Verdana"/>
                          <a:cs typeface="Verdana"/>
                        </a:rPr>
                        <a:t>ePA</a:t>
                      </a: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 solution operating at scale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3581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Open API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REST and NCPDP messaging APIs, published and available to use right now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3581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Integration time for EHRs and payers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3-6 months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Verdana"/>
                          <a:ea typeface="Times New Roman"/>
                          <a:cs typeface="Verdana"/>
                        </a:rPr>
                        <a:t>12-24 months</a:t>
                      </a:r>
                      <a:endParaRPr lang="en-US" sz="1200" dirty="0"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3581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Financial model for EHRs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Setup fee and significant per-PA transaction fee paid to EHR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Verdana"/>
                          <a:ea typeface="Times New Roman"/>
                          <a:cs typeface="Verdana"/>
                        </a:rPr>
                        <a:t>Certification cost for EHR</a:t>
                      </a:r>
                      <a:endParaRPr lang="en-US" sz="1200" dirty="0"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761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dustr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457198" y="1066800"/>
            <a:ext cx="8229600" cy="394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+mj-ea"/>
                <a:cs typeface="Georgia"/>
              </a:rPr>
              <a:t>Compare Us to the Industry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ea typeface="+mj-ea"/>
              <a:cs typeface="Georgia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8988467"/>
              </p:ext>
            </p:extLst>
          </p:nvPr>
        </p:nvGraphicFramePr>
        <p:xfrm>
          <a:off x="468488" y="1676400"/>
          <a:ext cx="8218312" cy="403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5712"/>
                <a:gridCol w="3810000"/>
                <a:gridCol w="1752600"/>
              </a:tblGrid>
              <a:tr h="3810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Verdana"/>
                          <a:cs typeface="Verdana"/>
                        </a:rPr>
                        <a:t>Functionality</a:t>
                      </a:r>
                      <a:endParaRPr lang="en-US" sz="1400" dirty="0" smtClean="0">
                        <a:latin typeface="Verdana"/>
                        <a:cs typeface="Verdana"/>
                      </a:endParaRPr>
                    </a:p>
                  </a:txBody>
                  <a:tcPr anchor="ctr">
                    <a:solidFill>
                      <a:srgbClr val="EF7E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Verdana"/>
                          <a:cs typeface="Verdana"/>
                        </a:rPr>
                        <a:t>CoverMyMeds</a:t>
                      </a:r>
                      <a:endParaRPr lang="en-US" sz="1400" dirty="0">
                        <a:latin typeface="Verdana"/>
                        <a:cs typeface="Verdana"/>
                      </a:endParaRPr>
                    </a:p>
                  </a:txBody>
                  <a:tcPr anchor="ctr">
                    <a:solidFill>
                      <a:srgbClr val="EF7E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Verdana"/>
                          <a:cs typeface="Verdana"/>
                        </a:rPr>
                        <a:t>Competition</a:t>
                      </a:r>
                      <a:endParaRPr lang="en-US" sz="1400" dirty="0">
                        <a:latin typeface="Verdana"/>
                        <a:cs typeface="Verdana"/>
                      </a:endParaRPr>
                    </a:p>
                  </a:txBody>
                  <a:tcPr anchor="ctr">
                    <a:solidFill>
                      <a:srgbClr val="EF7E27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Free for prescribers and their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26AE26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800" dirty="0" smtClean="0">
                        <a:solidFill>
                          <a:srgbClr val="26AE26"/>
                        </a:solidFill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Universal</a:t>
                      </a:r>
                      <a:r>
                        <a:rPr lang="en-US" sz="1200" baseline="0" dirty="0" smtClean="0">
                          <a:latin typeface="Verdana"/>
                          <a:cs typeface="Verdana"/>
                        </a:rPr>
                        <a:t> </a:t>
                      </a: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compatibility with all plans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26AE26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800" dirty="0">
                        <a:solidFill>
                          <a:srgbClr val="26AE26"/>
                        </a:solidFill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 smtClean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13716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>
                          <a:latin typeface="Verdana"/>
                          <a:cs typeface="Verdana"/>
                        </a:rPr>
                        <a:t>ePA</a:t>
                      </a: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 connections live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Caremark, Prime, Humana, Aetna, US Script, HCSC, Various BCBS, </a:t>
                      </a:r>
                      <a:r>
                        <a:rPr lang="en-US" sz="1200" dirty="0" err="1" smtClean="0">
                          <a:latin typeface="Verdana"/>
                          <a:cs typeface="Verdana"/>
                        </a:rPr>
                        <a:t>Optum</a:t>
                      </a: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 Rx, Catamaran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Caremark</a:t>
                      </a:r>
                      <a:endParaRPr lang="en-US" sz="1200" dirty="0"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3581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Connects retrospective PAs from pharmacy to EHR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45,000 pharmacies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Experience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6 years, 12M+ PAs, and only </a:t>
                      </a:r>
                      <a:r>
                        <a:rPr lang="en-US" sz="1200" dirty="0" err="1" smtClean="0">
                          <a:latin typeface="Verdana"/>
                          <a:cs typeface="Verdana"/>
                        </a:rPr>
                        <a:t>ePA</a:t>
                      </a:r>
                      <a:r>
                        <a:rPr lang="en-US" sz="1200" dirty="0" smtClean="0">
                          <a:latin typeface="Verdana"/>
                          <a:cs typeface="Verdana"/>
                        </a:rPr>
                        <a:t> solution operating at scale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3581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Open API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REST and NCPDP messaging APIs, published and available to use right now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3581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Integration time for EHRs and payers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3-6 months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Verdana"/>
                          <a:ea typeface="Times New Roman"/>
                          <a:cs typeface="Verdana"/>
                        </a:rPr>
                        <a:t>12-24 months</a:t>
                      </a:r>
                      <a:endParaRPr lang="en-US" sz="1200" dirty="0"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  <a:tr h="3581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Financial model for EHRs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Verdana"/>
                          <a:cs typeface="Verdana"/>
                        </a:rPr>
                        <a:t>Setup fee and significant per-PA transaction fee paid to EHR</a:t>
                      </a:r>
                      <a:endParaRPr lang="en-US" sz="1200" dirty="0">
                        <a:latin typeface="Verdana"/>
                        <a:cs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Verdana"/>
                          <a:ea typeface="Times New Roman"/>
                          <a:cs typeface="Verdana"/>
                        </a:rPr>
                        <a:t>Certification cost for EHR</a:t>
                      </a:r>
                      <a:endParaRPr lang="en-US" sz="1200" dirty="0">
                        <a:effectLst/>
                        <a:latin typeface="Verdana"/>
                        <a:ea typeface="Times New Roman"/>
                        <a:cs typeface="Verdan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6464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Georgia"/>
                <a:cs typeface="Georg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194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Georgia"/>
                <a:cs typeface="Georgia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1933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841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82168" y="1143000"/>
            <a:ext cx="8193087" cy="609600"/>
          </a:xfrm>
        </p:spPr>
        <p:txBody>
          <a:bodyPr/>
          <a:lstStyle>
            <a:lvl1pPr marL="0" indent="0">
              <a:buNone/>
              <a:defRPr baseline="0">
                <a:latin typeface="Georgia"/>
                <a:cs typeface="Georgi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Overview of Presentation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3149601" y="1905000"/>
            <a:ext cx="5537200" cy="4061920"/>
          </a:xfrm>
        </p:spPr>
        <p:txBody>
          <a:bodyPr>
            <a:normAutofit/>
          </a:bodyPr>
          <a:lstStyle>
            <a:lvl1pPr marL="27432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Tx/>
              <a:buSzTx/>
              <a:buFont typeface="Arial"/>
              <a:buChar char="•"/>
              <a:tabLst/>
              <a:defRPr sz="2800" baseline="0">
                <a:latin typeface="Georgia"/>
                <a:cs typeface="Georgia"/>
              </a:defRPr>
            </a:lvl1pPr>
          </a:lstStyle>
          <a:p>
            <a:pPr marL="274320" indent="-285750">
              <a:spcAft>
                <a:spcPts val="1200"/>
              </a:spcAft>
              <a:buFont typeface="Arial"/>
              <a:buChar char="•"/>
            </a:pPr>
            <a:r>
              <a:rPr lang="en-US" sz="2000" dirty="0" err="1" smtClean="0">
                <a:latin typeface="Verdana"/>
                <a:cs typeface="Verdana"/>
              </a:rPr>
              <a:t>Lorem</a:t>
            </a:r>
            <a:r>
              <a:rPr lang="en-US" sz="2000" dirty="0" smtClean="0">
                <a:latin typeface="Verdana"/>
                <a:cs typeface="Verdana"/>
              </a:rPr>
              <a:t> </a:t>
            </a:r>
            <a:r>
              <a:rPr lang="en-US" sz="2000" dirty="0" err="1" smtClean="0">
                <a:latin typeface="Verdana"/>
                <a:cs typeface="Verdana"/>
              </a:rPr>
              <a:t>ipsum</a:t>
            </a:r>
            <a:r>
              <a:rPr lang="en-US" sz="2000" dirty="0" smtClean="0">
                <a:latin typeface="Verdana"/>
                <a:cs typeface="Verdana"/>
              </a:rPr>
              <a:t> dolor sit </a:t>
            </a:r>
            <a:r>
              <a:rPr lang="en-US" sz="2000" dirty="0" err="1" smtClean="0">
                <a:latin typeface="Verdana"/>
                <a:cs typeface="Verdana"/>
              </a:rPr>
              <a:t>amet</a:t>
            </a:r>
            <a:endParaRPr lang="en-US" sz="2000" dirty="0" smtClean="0">
              <a:latin typeface="Verdana"/>
              <a:cs typeface="Verdana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2897910" y="818821"/>
            <a:ext cx="5791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901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1143000"/>
            <a:ext cx="2112818" cy="49831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eorgia"/>
                <a:cs typeface="Georg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019800" cy="4983163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3393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C0A266-DFA7-1344-8A56-B3DCA4CC90DB}" type="datetimeFigureOut">
              <a:rPr lang="en-US" smtClean="0"/>
              <a:t>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F4108DB-D54F-A54D-A256-29E87AC63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73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6C0A266-DFA7-1344-8A56-B3DCA4CC90DB}" type="datetimeFigureOut">
              <a:rPr lang="en-US" smtClean="0"/>
              <a:t>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F4108DB-D54F-A54D-A256-29E87AC63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24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rmacy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124198" y="2133600"/>
            <a:ext cx="5562600" cy="381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7" name="Picture 16" descr="ecosystem_pharmacysystem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1143000"/>
            <a:ext cx="2438401" cy="2438401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3126510" y="1176550"/>
            <a:ext cx="5562600" cy="7826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783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BM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124198" y="2133600"/>
            <a:ext cx="5562600" cy="381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1" name="Picture 10" descr="ecosystem_pbmplan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2999"/>
            <a:ext cx="2438401" cy="2438401"/>
          </a:xfrm>
          <a:prstGeom prst="rect">
            <a:avLst/>
          </a:prstGeom>
        </p:spPr>
      </p:pic>
      <p:sp>
        <p:nvSpPr>
          <p:cNvPr id="13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3126510" y="1176550"/>
            <a:ext cx="5562600" cy="7826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6002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H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124198" y="2133600"/>
            <a:ext cx="5562600" cy="3810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 descr="ecosystem_eh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2999"/>
            <a:ext cx="2438401" cy="2438401"/>
          </a:xfrm>
          <a:prstGeom prst="rect">
            <a:avLst/>
          </a:prstGeom>
        </p:spPr>
      </p:pic>
      <p:sp>
        <p:nvSpPr>
          <p:cNvPr id="13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3124198" y="1219200"/>
            <a:ext cx="5562600" cy="7826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6002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criber_Pharmacist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124198" y="2133600"/>
            <a:ext cx="5562600" cy="381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1" name="Picture 10" descr="ecosystem_perscriberspharmacist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2999"/>
            <a:ext cx="2438401" cy="2438401"/>
          </a:xfrm>
          <a:prstGeom prst="rect">
            <a:avLst/>
          </a:prstGeom>
        </p:spPr>
      </p:pic>
      <p:sp>
        <p:nvSpPr>
          <p:cNvPr id="13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3126510" y="1176550"/>
            <a:ext cx="5562600" cy="7826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6002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3645569"/>
            <a:ext cx="8229598" cy="2526631"/>
          </a:xfrm>
          <a:prstGeom prst="rect">
            <a:avLst/>
          </a:prstGeom>
        </p:spPr>
      </p:pic>
      <p:pic>
        <p:nvPicPr>
          <p:cNvPr id="9" name="Picture 8" descr="CMM_Logo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57204" y="2154382"/>
            <a:ext cx="8229598" cy="824345"/>
          </a:xfrm>
        </p:spPr>
        <p:txBody>
          <a:bodyPr/>
          <a:lstStyle>
            <a:lvl1pPr marL="0" indent="0" algn="ctr">
              <a:buNone/>
              <a:defRPr sz="4800" baseline="0"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New Section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2" y="2978727"/>
            <a:ext cx="8229600" cy="685800"/>
          </a:xfrm>
        </p:spPr>
        <p:txBody>
          <a:bodyPr/>
          <a:lstStyle>
            <a:lvl1pPr marL="0" indent="0" algn="ctr">
              <a:buNone/>
              <a:defRPr baseline="0"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Section Subhead goes here. Title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29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57204" y="2154382"/>
            <a:ext cx="8229598" cy="824345"/>
          </a:xfrm>
        </p:spPr>
        <p:txBody>
          <a:bodyPr/>
          <a:lstStyle>
            <a:lvl1pPr marL="0" indent="0" algn="ctr">
              <a:buNone/>
              <a:defRPr sz="4800" baseline="0"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New Section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2" y="2978727"/>
            <a:ext cx="8229600" cy="685800"/>
          </a:xfrm>
        </p:spPr>
        <p:txBody>
          <a:bodyPr/>
          <a:lstStyle>
            <a:lvl1pPr marL="0" indent="0" algn="ctr">
              <a:buNone/>
              <a:defRPr baseline="0"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Section Subhead goes here. Title Slide.</a:t>
            </a:r>
            <a:endParaRPr lang="en-US" dirty="0"/>
          </a:p>
        </p:txBody>
      </p:sp>
      <p:pic>
        <p:nvPicPr>
          <p:cNvPr id="13" name="Picture 12" descr="herotemplate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9" y="3647797"/>
            <a:ext cx="8222341" cy="252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1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CoverMyM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MM_Logo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3124200" y="990601"/>
            <a:ext cx="5562600" cy="1337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+mj-ea"/>
                <a:cs typeface="Georgia"/>
              </a:rPr>
              <a:t>A veteran team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ea typeface="+mj-ea"/>
                <a:cs typeface="Georgia"/>
              </a:rPr>
              <a:t>with substantial healthcare and software experience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124200" y="2509659"/>
            <a:ext cx="5562600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65760" lvl="1" indent="-365760">
              <a:spcAft>
                <a:spcPts val="1200"/>
              </a:spcAft>
              <a:buFont typeface="Arial"/>
              <a:buChar char="•"/>
            </a:pPr>
            <a:r>
              <a:rPr lang="en-US" sz="1600" dirty="0">
                <a:latin typeface="Verdana"/>
                <a:cs typeface="Verdana"/>
              </a:rPr>
              <a:t>Track record of developing successful healthcare and technology companies</a:t>
            </a:r>
          </a:p>
          <a:p>
            <a:pPr marL="365760" lvl="1" indent="-365760">
              <a:spcAft>
                <a:spcPts val="1200"/>
              </a:spcAft>
              <a:buFont typeface="Arial"/>
              <a:buChar char="•"/>
            </a:pPr>
            <a:r>
              <a:rPr lang="en-US" sz="1600" dirty="0">
                <a:latin typeface="Verdana"/>
                <a:cs typeface="Verdana"/>
              </a:rPr>
              <a:t>HIT visionaries and experienced software executives</a:t>
            </a:r>
          </a:p>
          <a:p>
            <a:pPr marL="365760" lvl="1" indent="-365760">
              <a:spcAft>
                <a:spcPts val="1200"/>
              </a:spcAft>
              <a:buFont typeface="Arial"/>
              <a:buChar char="•"/>
            </a:pPr>
            <a:r>
              <a:rPr lang="en-US" sz="1600" dirty="0">
                <a:latin typeface="Verdana"/>
                <a:cs typeface="Verdana"/>
              </a:rPr>
              <a:t>Lead company to multiple business and culture awards</a:t>
            </a:r>
          </a:p>
          <a:p>
            <a:pPr marL="365760" lvl="1" indent="-365760">
              <a:spcAft>
                <a:spcPts val="1200"/>
              </a:spcAft>
              <a:buFont typeface="Arial"/>
              <a:buChar char="•"/>
            </a:pPr>
            <a:r>
              <a:rPr lang="en-US" sz="1600" dirty="0">
                <a:latin typeface="Verdana"/>
                <a:cs typeface="Verdana"/>
              </a:rPr>
              <a:t>Prior to founding CoverMyMeds, the three </a:t>
            </a:r>
            <a:r>
              <a:rPr lang="en-US" sz="1600" dirty="0" smtClean="0">
                <a:latin typeface="Verdana"/>
                <a:cs typeface="Verdana"/>
              </a:rPr>
              <a:t/>
            </a:r>
            <a:br>
              <a:rPr lang="en-US" sz="1600" dirty="0" smtClean="0">
                <a:latin typeface="Verdana"/>
                <a:cs typeface="Verdana"/>
              </a:rPr>
            </a:br>
            <a:r>
              <a:rPr lang="en-US" sz="1600" dirty="0" smtClean="0">
                <a:latin typeface="Verdana"/>
                <a:cs typeface="Verdana"/>
              </a:rPr>
              <a:t>co</a:t>
            </a:r>
            <a:r>
              <a:rPr lang="en-US" sz="1600" dirty="0">
                <a:latin typeface="Verdana"/>
                <a:cs typeface="Verdana"/>
              </a:rPr>
              <a:t>-founders developed </a:t>
            </a:r>
            <a:r>
              <a:rPr lang="en-US" sz="1600" dirty="0" err="1">
                <a:latin typeface="Verdana"/>
                <a:cs typeface="Verdana"/>
              </a:rPr>
              <a:t>MemberHealth</a:t>
            </a:r>
            <a:r>
              <a:rPr lang="en-US" sz="1600" dirty="0">
                <a:latin typeface="Verdana"/>
                <a:cs typeface="Verdana"/>
              </a:rPr>
              <a:t>, a successful provider of Medicare Part D prescription drug plans that was acquired</a:t>
            </a:r>
          </a:p>
          <a:p>
            <a:pPr>
              <a:spcAft>
                <a:spcPts val="1200"/>
              </a:spcAft>
            </a:pPr>
            <a:endParaRPr lang="en-US" sz="1600" dirty="0">
              <a:latin typeface="Verdana"/>
              <a:cs typeface="Verdan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55990" y="5181600"/>
            <a:ext cx="2666998" cy="658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>
              <a:lnSpc>
                <a:spcPct val="120000"/>
              </a:lnSpc>
            </a:pPr>
            <a:r>
              <a:rPr lang="en-US" sz="1200" dirty="0" smtClean="0">
                <a:latin typeface="Verdana"/>
                <a:cs typeface="Verdana"/>
              </a:rPr>
              <a:t>Learn more about our leadership  team at</a:t>
            </a:r>
            <a:r>
              <a:rPr lang="en-US" sz="1200" dirty="0">
                <a:latin typeface="Verdana"/>
                <a:cs typeface="Verdana"/>
              </a:rPr>
              <a:t>: </a:t>
            </a:r>
            <a:endParaRPr lang="en-US" sz="1200" dirty="0" smtClean="0">
              <a:latin typeface="Verdana"/>
              <a:cs typeface="Verdana"/>
            </a:endParaRPr>
          </a:p>
          <a:p>
            <a:pPr marL="0" lvl="1" algn="ctr">
              <a:lnSpc>
                <a:spcPct val="120000"/>
              </a:lnSpc>
            </a:pPr>
            <a:r>
              <a:rPr lang="en-US" sz="1200" dirty="0" err="1" smtClean="0">
                <a:latin typeface="Verdana"/>
                <a:cs typeface="Verdana"/>
              </a:rPr>
              <a:t>covermymeds.com</a:t>
            </a:r>
            <a:r>
              <a:rPr lang="en-US" sz="1200" dirty="0">
                <a:latin typeface="Verdana"/>
                <a:cs typeface="Verdana"/>
              </a:rPr>
              <a:t>/main/team/</a:t>
            </a:r>
          </a:p>
        </p:txBody>
      </p:sp>
      <p:pic>
        <p:nvPicPr>
          <p:cNvPr id="10" name="Picture 9" descr="inc500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68" y="3962400"/>
            <a:ext cx="1095148" cy="908997"/>
          </a:xfrm>
          <a:prstGeom prst="rect">
            <a:avLst/>
          </a:prstGeom>
        </p:spPr>
      </p:pic>
      <p:pic>
        <p:nvPicPr>
          <p:cNvPr id="11" name="Picture 10" descr="2013-Tech-200-1018x1024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30" y="2509659"/>
            <a:ext cx="950424" cy="956026"/>
          </a:xfrm>
          <a:prstGeom prst="rect">
            <a:avLst/>
          </a:prstGeom>
        </p:spPr>
      </p:pic>
      <p:pic>
        <p:nvPicPr>
          <p:cNvPr id="12" name="Picture 11" descr="modernHC.jpe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95307"/>
            <a:ext cx="1701884" cy="81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7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8229600" cy="4449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381000" y="6320166"/>
            <a:ext cx="32766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defRPr>
            </a:lvl9pPr>
          </a:lstStyle>
          <a:p>
            <a:pPr algn="r" defTabSz="914400" eaLnBrk="1" hangingPunct="1"/>
            <a:r>
              <a:rPr lang="en-US" sz="1000" dirty="0" smtClean="0">
                <a:solidFill>
                  <a:srgbClr val="003350"/>
                </a:solidFill>
                <a:latin typeface="Verdana"/>
                <a:cs typeface="Verdana"/>
              </a:rPr>
              <a:t>© 2016 CoverMyMeds LLC. All Rights Reserved.</a:t>
            </a:r>
            <a:endParaRPr lang="en-US" sz="1000" dirty="0">
              <a:solidFill>
                <a:srgbClr val="003350"/>
              </a:solidFill>
              <a:latin typeface="Verdana"/>
              <a:cs typeface="Verdana"/>
            </a:endParaRPr>
          </a:p>
        </p:txBody>
      </p:sp>
      <p:sp>
        <p:nvSpPr>
          <p:cNvPr id="13" name="Date Placeholder 3"/>
          <p:cNvSpPr txBox="1">
            <a:spLocks/>
          </p:cNvSpPr>
          <p:nvPr/>
        </p:nvSpPr>
        <p:spPr>
          <a:xfrm>
            <a:off x="7620000" y="6345380"/>
            <a:ext cx="1066800" cy="1956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330B8C9-AB86-1247-A44F-1936993965BB}" type="slidenum">
              <a:rPr lang="en-US" smtClean="0"/>
              <a:pPr algn="r"/>
              <a:t>‹#›</a:t>
            </a:fld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732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63" r:id="rId5"/>
    <p:sldLayoutId id="2147483664" r:id="rId6"/>
    <p:sldLayoutId id="2147483651" r:id="rId7"/>
    <p:sldLayoutId id="2147483668" r:id="rId8"/>
    <p:sldLayoutId id="2147483665" r:id="rId9"/>
    <p:sldLayoutId id="2147483652" r:id="rId10"/>
    <p:sldLayoutId id="2147483653" r:id="rId11"/>
    <p:sldLayoutId id="2147483654" r:id="rId12"/>
    <p:sldLayoutId id="2147483655" r:id="rId13"/>
    <p:sldLayoutId id="2147483669" r:id="rId14"/>
    <p:sldLayoutId id="2147483666" r:id="rId15"/>
    <p:sldLayoutId id="2147483667" r:id="rId16"/>
    <p:sldLayoutId id="2147483656" r:id="rId17"/>
    <p:sldLayoutId id="2147483657" r:id="rId18"/>
    <p:sldLayoutId id="2147483658" r:id="rId19"/>
    <p:sldLayoutId id="2147483659" r:id="rId20"/>
    <p:sldLayoutId id="2147483670" r:id="rId21"/>
    <p:sldLayoutId id="2147483671" r:id="rId2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Georgi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Georgi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.jpg"/><Relationship Id="rId5" Type="http://schemas.openxmlformats.org/officeDocument/2006/relationships/image" Target="../media/image2.emf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Relationship Id="rId3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Relationship Id="rId3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.emf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.emf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.emf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53200" y="1143000"/>
            <a:ext cx="21336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ero_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645569"/>
            <a:ext cx="8229600" cy="2526631"/>
          </a:xfrm>
          <a:prstGeom prst="rect">
            <a:avLst/>
          </a:prstGeom>
        </p:spPr>
      </p:pic>
      <p:pic>
        <p:nvPicPr>
          <p:cNvPr id="7" name="Picture 6" descr="CMM_Logo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57200"/>
            <a:ext cx="4114799" cy="6832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53200" y="1248490"/>
            <a:ext cx="21336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January 6, 2016</a:t>
            </a:r>
            <a:endParaRPr lang="en-US" sz="1400" b="1" spc="300" dirty="0" smtClean="0">
              <a:latin typeface="Verdana"/>
              <a:cs typeface="Verdana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1" y="1143000"/>
            <a:ext cx="2057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95600" y="1143000"/>
            <a:ext cx="5791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4 Rules of Simple Design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Applied to complex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18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489" y="1179539"/>
            <a:ext cx="8232422" cy="451406"/>
          </a:xfr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cs typeface="Georgia"/>
              </a:rPr>
              <a:t>Building a Complex Product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cs typeface="Georgia"/>
            </a:endParaRPr>
          </a:p>
        </p:txBody>
      </p:sp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24200" y="2089190"/>
            <a:ext cx="553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endParaRPr lang="en-US" sz="2000" dirty="0" smtClean="0">
              <a:latin typeface="Verdana"/>
              <a:cs typeface="Verdan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01900"/>
            <a:ext cx="4241800" cy="4241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9000" y="320040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Day 1</a:t>
            </a:r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489" y="1179539"/>
            <a:ext cx="8232422" cy="451406"/>
          </a:xfr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eorgia"/>
                <a:cs typeface="Georgia"/>
              </a:rPr>
              <a:t>Building a Complex Product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Georgia"/>
              <a:cs typeface="Georgia"/>
            </a:endParaRPr>
          </a:p>
        </p:txBody>
      </p:sp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24200" y="2089190"/>
            <a:ext cx="553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endParaRPr lang="en-US" sz="2000" dirty="0" smtClean="0">
              <a:latin typeface="Verdana"/>
              <a:cs typeface="Verdan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752600"/>
            <a:ext cx="4280499" cy="42804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38400" y="3122474"/>
            <a:ext cx="358140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smtClean="0">
                <a:solidFill>
                  <a:schemeClr val="bg1"/>
                </a:solidFill>
              </a:rPr>
              <a:t>Is this Your Future?</a:t>
            </a:r>
            <a:endParaRPr lang="en-US" sz="5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121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887407"/>
            <a:ext cx="2362200" cy="236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206" y="3249607"/>
            <a:ext cx="1093793" cy="10937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092" y="4397491"/>
            <a:ext cx="510989" cy="5109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024" y="5059912"/>
            <a:ext cx="188259" cy="1882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572" y="5067727"/>
            <a:ext cx="188259" cy="18825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3352800" y="2971800"/>
            <a:ext cx="381000" cy="381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383306" y="2971800"/>
            <a:ext cx="434689" cy="3449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705600" y="4191000"/>
            <a:ext cx="215152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641212" y="4175516"/>
            <a:ext cx="176783" cy="219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407107" y="4846636"/>
            <a:ext cx="215152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721308" y="4846636"/>
            <a:ext cx="199444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648" y="3249607"/>
            <a:ext cx="1093793" cy="109379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534" y="4397491"/>
            <a:ext cx="510989" cy="51098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466" y="5059912"/>
            <a:ext cx="188259" cy="18825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14" y="5067727"/>
            <a:ext cx="188259" cy="188259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>
            <a:off x="3337042" y="4191000"/>
            <a:ext cx="215152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2272654" y="4175516"/>
            <a:ext cx="176783" cy="219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038549" y="4846636"/>
            <a:ext cx="215152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3352750" y="4846636"/>
            <a:ext cx="199444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535" y="4397491"/>
            <a:ext cx="510989" cy="51098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467" y="5059912"/>
            <a:ext cx="188259" cy="18825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15" y="5067727"/>
            <a:ext cx="188259" cy="188259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>
            <a:off x="2221550" y="4846636"/>
            <a:ext cx="215152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1535751" y="4846636"/>
            <a:ext cx="199444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35" y="4395014"/>
            <a:ext cx="510989" cy="5109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367" y="5057435"/>
            <a:ext cx="188259" cy="188259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915" y="5065250"/>
            <a:ext cx="188259" cy="188259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5630450" y="4844159"/>
            <a:ext cx="215152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4944651" y="4844159"/>
            <a:ext cx="199444" cy="206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57201" y="1441814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Breaking </a:t>
            </a:r>
            <a:r>
              <a:rPr lang="en-US" dirty="0" smtClean="0"/>
              <a:t>down our spaghetti problem into smaller </a:t>
            </a:r>
            <a:r>
              <a:rPr lang="en-US" smtClean="0"/>
              <a:t>spaghetti problems.</a:t>
            </a:r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324600" y="685800"/>
            <a:ext cx="23622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6324599" y="790221"/>
            <a:ext cx="2362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</a:t>
            </a:r>
            <a:endParaRPr lang="en-US" sz="1400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84871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324600" y="685800"/>
            <a:ext cx="23622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24599" y="790221"/>
            <a:ext cx="2362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 the Rules</a:t>
            </a:r>
            <a:endParaRPr lang="en-US" sz="1400" b="1" dirty="0">
              <a:latin typeface="Verdana"/>
              <a:cs typeface="Verdan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57200" y="1447800"/>
            <a:ext cx="82296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Organization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200" y="3115270"/>
            <a:ext cx="8229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7200" y="4867870"/>
            <a:ext cx="8229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Code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ight Arrow 5"/>
          <p:cNvSpPr/>
          <p:nvPr/>
        </p:nvSpPr>
        <p:spPr>
          <a:xfrm rot="5400000">
            <a:off x="4179741" y="2588342"/>
            <a:ext cx="784516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>
            <a:off x="4179741" y="4262414"/>
            <a:ext cx="784516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645" y="1131476"/>
            <a:ext cx="4640356" cy="46403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29202" y="685800"/>
            <a:ext cx="36576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29201" y="790221"/>
            <a:ext cx="36576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- Organization</a:t>
            </a:r>
            <a:endParaRPr lang="en-US" sz="1400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22184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1968500"/>
            <a:ext cx="7366000" cy="292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4000" y="685800"/>
            <a:ext cx="33528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34001" y="790221"/>
            <a:ext cx="33528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- Systems</a:t>
            </a:r>
            <a:endParaRPr lang="en-US" sz="1400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17468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867402" y="685800"/>
            <a:ext cx="28194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67401" y="790221"/>
            <a:ext cx="28194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- Code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47420"/>
            <a:ext cx="7399290" cy="48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7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5500"/>
            <a:ext cx="9144000" cy="264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91268"/>
            <a:ext cx="7073900" cy="3962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9534" y="1230806"/>
            <a:ext cx="81436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Chasing the Implementation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6810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What </a:t>
            </a:r>
            <a:r>
              <a:rPr lang="en-US" sz="3600" dirty="0" smtClean="0"/>
              <a:t>does that even mean?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55059" y="2460102"/>
            <a:ext cx="6526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/>
              <a:buChar char="•"/>
            </a:pPr>
            <a:r>
              <a:rPr lang="en-US" sz="2800" dirty="0" smtClean="0"/>
              <a:t>Think about tests in advance and use them to help define ‘done’</a:t>
            </a:r>
            <a:endParaRPr lang="en-US" sz="28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6" name="Picture 5" descr="Screen Shot 2016-01-04 at 10.54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733800"/>
            <a:ext cx="5562600" cy="184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77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110997"/>
            <a:ext cx="8229599" cy="46360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67134" y="2967335"/>
            <a:ext cx="5609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This is how we roll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5607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What </a:t>
            </a:r>
            <a:r>
              <a:rPr lang="en-US" sz="3600" dirty="0" smtClean="0"/>
              <a:t>does that even mean?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55059" y="2286000"/>
            <a:ext cx="6526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/>
              <a:buChar char="•"/>
            </a:pPr>
            <a:r>
              <a:rPr lang="en-US" sz="2800" dirty="0" smtClean="0"/>
              <a:t>Make your tests as adaptable as your code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2" name="Picture 1" descr="Screen Shot 2016-01-04 at 10.55.0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012" y="2895600"/>
            <a:ext cx="3962400" cy="30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2450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What </a:t>
            </a:r>
            <a:r>
              <a:rPr lang="en-US" sz="3600" dirty="0" smtClean="0"/>
              <a:t>does that even mean?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55059" y="2460102"/>
            <a:ext cx="6526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/>
              <a:buChar char="•"/>
            </a:pPr>
            <a:r>
              <a:rPr lang="en-US" sz="2800" dirty="0" smtClean="0"/>
              <a:t>Make your tests readabl</a:t>
            </a:r>
            <a:r>
              <a:rPr lang="en-US" sz="2800" dirty="0" smtClean="0"/>
              <a:t>e so you know you are testing the right things!</a:t>
            </a:r>
            <a:endParaRPr lang="en-US" sz="28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2" name="Picture 1" descr="Screen Shot 2016-01-04 at 10.56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3810000"/>
            <a:ext cx="5257800" cy="166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7588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What </a:t>
            </a:r>
            <a:r>
              <a:rPr lang="en-US" sz="3600" dirty="0" smtClean="0"/>
              <a:t>does that even mean?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55059" y="2460102"/>
            <a:ext cx="65263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/>
              <a:buChar char="•"/>
            </a:pPr>
            <a:r>
              <a:rPr lang="en-US" sz="2800" dirty="0" smtClean="0"/>
              <a:t>Provide security to Future Developers</a:t>
            </a:r>
          </a:p>
          <a:p>
            <a:pPr marL="971550" lvl="1" indent="-514350">
              <a:buFont typeface="Arial"/>
              <a:buChar char="•"/>
            </a:pPr>
            <a:r>
              <a:rPr lang="en-US" sz="2800" dirty="0" smtClean="0"/>
              <a:t>If you are a Future Developer, don’t break anything!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2" name="Picture 1" descr="Screen Shot 2016-01-04 at 10.52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468135"/>
            <a:ext cx="54991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1523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What </a:t>
            </a:r>
            <a:r>
              <a:rPr lang="en-US" sz="3600" dirty="0" smtClean="0"/>
              <a:t>does that even mean?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73114" y="2133600"/>
            <a:ext cx="6526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/>
              <a:buChar char="•"/>
            </a:pPr>
            <a:r>
              <a:rPr lang="en-US" sz="2800" dirty="0" smtClean="0"/>
              <a:t>If it’s hard to test, you built it wrong!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9" name="Picture 8" descr="Screen Shot 2016-01-04 at 11.02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3" y="2895600"/>
            <a:ext cx="88392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4068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69800" y="2667000"/>
            <a:ext cx="7772400" cy="641390"/>
          </a:xfrm>
        </p:spPr>
        <p:txBody>
          <a:bodyPr/>
          <a:lstStyle/>
          <a:p>
            <a:r>
              <a:rPr lang="en-US" sz="4800" dirty="0" smtClean="0"/>
              <a:t>You don’t have to TDD, but it helps!</a:t>
            </a:r>
            <a:endParaRPr lang="en-US" sz="4800" dirty="0"/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03706122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295400"/>
            <a:ext cx="7772400" cy="641390"/>
          </a:xfrm>
        </p:spPr>
        <p:txBody>
          <a:bodyPr/>
          <a:lstStyle/>
          <a:p>
            <a:r>
              <a:rPr lang="en-US" sz="3600" dirty="0" smtClean="0"/>
              <a:t>Unit tests…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3114" y="2018347"/>
            <a:ext cx="65263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/>
              <a:buChar char="•"/>
            </a:pPr>
            <a:r>
              <a:rPr lang="en-US" sz="2800" dirty="0" smtClean="0"/>
              <a:t>Provide security to future developers</a:t>
            </a:r>
          </a:p>
          <a:p>
            <a:pPr marL="514350" indent="-514350">
              <a:buFont typeface="Arial"/>
              <a:buChar char="•"/>
            </a:pPr>
            <a:r>
              <a:rPr lang="en-US" sz="2800" dirty="0" smtClean="0"/>
              <a:t>Help you understand what you are building</a:t>
            </a:r>
          </a:p>
          <a:p>
            <a:pPr marL="514350" indent="-514350">
              <a:buFont typeface="Arial"/>
              <a:buChar char="•"/>
            </a:pPr>
            <a:r>
              <a:rPr lang="en-US" sz="2800" dirty="0" smtClean="0"/>
              <a:t>Help you make better design decisions while building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6869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295400"/>
            <a:ext cx="7772400" cy="641390"/>
          </a:xfrm>
        </p:spPr>
        <p:txBody>
          <a:bodyPr/>
          <a:lstStyle/>
          <a:p>
            <a:r>
              <a:rPr lang="en-US" sz="3600" dirty="0" smtClean="0"/>
              <a:t>Unit tests…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2" name="Picture 1" descr="Screen Shot 2016-01-04 at 11.27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02" y="1964654"/>
            <a:ext cx="7622052" cy="41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36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Function</a:t>
            </a:r>
            <a:r>
              <a:rPr lang="en-US" sz="3600" dirty="0" smtClean="0"/>
              <a:t> tests…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73114" y="2133600"/>
            <a:ext cx="65263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/>
              <a:buChar char="•"/>
            </a:pPr>
            <a:r>
              <a:rPr lang="en-US" sz="2800" dirty="0" smtClean="0"/>
              <a:t>Tell you when you’re done</a:t>
            </a:r>
          </a:p>
          <a:p>
            <a:pPr marL="514350" indent="-514350">
              <a:buFont typeface="Arial"/>
              <a:buChar char="•"/>
            </a:pPr>
            <a:r>
              <a:rPr lang="en-US" sz="2800" dirty="0" smtClean="0"/>
              <a:t>Reassure everybody that a change in X did not affect Y</a:t>
            </a:r>
          </a:p>
          <a:p>
            <a:pPr marL="971550" lvl="1" indent="-514350">
              <a:buFont typeface="Arial"/>
              <a:buChar char="•"/>
            </a:pPr>
            <a:r>
              <a:rPr lang="en-US" sz="2800" dirty="0" smtClean="0"/>
              <a:t>Today’s function test is tomorrow’s regression test</a:t>
            </a:r>
          </a:p>
          <a:p>
            <a:pPr marL="514350" indent="-514350">
              <a:buFont typeface="Arial"/>
              <a:buChar char="•"/>
            </a:pPr>
            <a:r>
              <a:rPr lang="en-US" sz="2800" dirty="0" smtClean="0"/>
              <a:t>Are often more resistant to change than unit tests</a:t>
            </a:r>
          </a:p>
          <a:p>
            <a:pPr marL="971550" lvl="1" indent="-514350">
              <a:buFont typeface="Arial"/>
              <a:buChar char="•"/>
            </a:pPr>
            <a:r>
              <a:rPr lang="en-US" sz="2800" dirty="0" smtClean="0"/>
              <a:t>We change implementation way more than we change functionality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6884221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Function</a:t>
            </a:r>
            <a:r>
              <a:rPr lang="en-US" sz="3600" dirty="0" smtClean="0"/>
              <a:t> tests…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2" name="Picture 1" descr="Screen Shot 2016-01-04 at 11.42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86000"/>
            <a:ext cx="5880212" cy="288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61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How we took advantage of these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73114" y="2133600"/>
            <a:ext cx="65263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 have numerous unit tests that serve multiple purposes:</a:t>
            </a:r>
          </a:p>
          <a:p>
            <a:endParaRPr lang="en-US" sz="24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They tell us our code works</a:t>
            </a:r>
          </a:p>
          <a:p>
            <a:pPr marL="1428750" lvl="2" indent="-514350">
              <a:buFont typeface="Arial"/>
              <a:buChar char="•"/>
            </a:pPr>
            <a:r>
              <a:rPr lang="en-US" sz="2800" dirty="0" smtClean="0"/>
              <a:t>First line of defense!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The help us understand what our code does and how to use it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The identify the limitations of our current design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8532493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Complex Products != Complex Designs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46094" y="2649584"/>
            <a:ext cx="69073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Simple software design enables simple humans to maintain immensely complex systems.  </a:t>
            </a:r>
            <a:endParaRPr lang="en-US" sz="2500" dirty="0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636494" y="2328445"/>
            <a:ext cx="609600" cy="132343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</a:t>
            </a:r>
            <a:endParaRPr lang="en-US" sz="8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6526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How we took advantage of these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73114" y="2133600"/>
            <a:ext cx="6526306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/>
              <a:buChar char="•"/>
            </a:pPr>
            <a:r>
              <a:rPr lang="en-US" sz="2800" dirty="0" smtClean="0"/>
              <a:t>We have numerous unit tests that serve multiple purposes: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They tell us our code works</a:t>
            </a:r>
          </a:p>
          <a:p>
            <a:pPr marL="1428750" lvl="2" indent="-514350">
              <a:buFont typeface="Arial"/>
              <a:buChar char="•"/>
            </a:pPr>
            <a:r>
              <a:rPr lang="en-US" sz="2800" dirty="0" smtClean="0"/>
              <a:t>First line of defense!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The help us understand what our code does and how to use it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The identify the limitations of our current design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6717042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They tell us our code works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73114" y="2133600"/>
            <a:ext cx="6526306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/>
              <a:buChar char="•"/>
            </a:pPr>
            <a:r>
              <a:rPr lang="en-US" sz="2800" dirty="0" smtClean="0"/>
              <a:t>We have numerous unit tests that serve multiple purposes: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They tell us our code works</a:t>
            </a:r>
          </a:p>
          <a:p>
            <a:pPr marL="1428750" lvl="2" indent="-514350">
              <a:buFont typeface="Arial"/>
              <a:buChar char="•"/>
            </a:pPr>
            <a:r>
              <a:rPr lang="en-US" sz="2800" dirty="0" smtClean="0"/>
              <a:t>First line of defense!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The help us understand what our code does and how to use it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The identify the limitations of our current design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5817772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For example…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49964" y="4909810"/>
            <a:ext cx="65263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7F7F7F"/>
                </a:solidFill>
              </a:rPr>
              <a:t>If we break #add, we’ll know right away</a:t>
            </a:r>
          </a:p>
          <a:p>
            <a:r>
              <a:rPr lang="en-US" sz="2800" i="1" dirty="0" smtClean="0">
                <a:solidFill>
                  <a:srgbClr val="7F7F7F"/>
                </a:solidFill>
              </a:rPr>
              <a:t>Easy to see how the method is expected to be used</a:t>
            </a:r>
          </a:p>
          <a:p>
            <a:r>
              <a:rPr lang="en-US" sz="2800" i="1" dirty="0" smtClean="0">
                <a:solidFill>
                  <a:srgbClr val="7F7F7F"/>
                </a:solidFill>
              </a:rPr>
              <a:t>Easy to see the current design does not handle nil input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685800"/>
            <a:ext cx="3581402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5400" y="790221"/>
            <a:ext cx="35814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Applying the Rules – Passes Tests</a:t>
            </a:r>
            <a:endParaRPr lang="en-US" sz="1400" b="1" dirty="0">
              <a:latin typeface="Verdana"/>
              <a:cs typeface="Verdana"/>
            </a:endParaRPr>
          </a:p>
        </p:txBody>
      </p:sp>
      <p:pic>
        <p:nvPicPr>
          <p:cNvPr id="2" name="Picture 1" descr="Screen Shot 2016-01-04 at 11.21.0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2" y="2267383"/>
            <a:ext cx="81153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7761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What are the 4 rules?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55059" y="2460102"/>
            <a:ext cx="65263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smtClean="0"/>
              <a:t>Tests Pass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Expresses Intent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No </a:t>
            </a:r>
            <a:r>
              <a:rPr lang="en-US" sz="2800" dirty="0"/>
              <a:t>Duplication (DRY) </a:t>
            </a:r>
            <a:endParaRPr lang="en-US" sz="2800" dirty="0" smtClean="0"/>
          </a:p>
          <a:p>
            <a:pPr marL="514350" indent="-514350">
              <a:buAutoNum type="arabicPeriod"/>
            </a:pPr>
            <a:r>
              <a:rPr lang="en-US" sz="2800" dirty="0" smtClean="0"/>
              <a:t>Small 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272988" y="460701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Understanding the 4 Rules of Simple Design – Corey Haines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993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2012" y="1424931"/>
            <a:ext cx="7772400" cy="641390"/>
          </a:xfrm>
        </p:spPr>
        <p:txBody>
          <a:bodyPr/>
          <a:lstStyle/>
          <a:p>
            <a:r>
              <a:rPr lang="en-US" sz="3600" dirty="0" smtClean="0"/>
              <a:t>It’s about humans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55059" y="2460102"/>
            <a:ext cx="65263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smtClean="0"/>
              <a:t>Tests Pass (gives me confidence)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Expresses Intent (informs me)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No Duplication (avoids confusion)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Small (fits in my head)</a:t>
            </a:r>
          </a:p>
          <a:p>
            <a:pPr marL="971550" lvl="1" indent="-514350">
              <a:buAutoNum type="arabicPeriod"/>
            </a:pPr>
            <a:r>
              <a:rPr lang="en-US" sz="2800" dirty="0" smtClean="0"/>
              <a:t>Beware of geniuses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798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324600" y="685800"/>
            <a:ext cx="23622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24599" y="790221"/>
            <a:ext cx="2362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TESTS PASS</a:t>
            </a:r>
            <a:endParaRPr lang="en-US" sz="1400" b="1" dirty="0">
              <a:latin typeface="Verdana"/>
              <a:cs typeface="Verdan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2735257"/>
            <a:ext cx="38481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39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324600" y="685800"/>
            <a:ext cx="23622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24599" y="790221"/>
            <a:ext cx="2362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EXPRESSES INTENT</a:t>
            </a:r>
            <a:endParaRPr lang="en-US" sz="1400" b="1" dirty="0">
              <a:latin typeface="Verdana"/>
              <a:cs typeface="Verdan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438400"/>
            <a:ext cx="6746169" cy="158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2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324600" y="685800"/>
            <a:ext cx="23622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MM_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24599" y="790221"/>
            <a:ext cx="2362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No Duplication (DRY)</a:t>
            </a:r>
            <a:endParaRPr lang="en-US" sz="1400" b="1" dirty="0">
              <a:latin typeface="Verdana"/>
              <a:cs typeface="Verdan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0950"/>
            <a:ext cx="8229600" cy="39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71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324600" y="685800"/>
            <a:ext cx="2362201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MM_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57201"/>
            <a:ext cx="2590798" cy="43020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124200" y="685800"/>
            <a:ext cx="5562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24599" y="790221"/>
            <a:ext cx="23622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Verdana"/>
                <a:cs typeface="Verdana"/>
              </a:rPr>
              <a:t>SMALL</a:t>
            </a:r>
            <a:endParaRPr lang="en-US" sz="1400" b="1" dirty="0">
              <a:latin typeface="Verdana"/>
              <a:cs typeface="Verdana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6172200"/>
            <a:ext cx="822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685800"/>
            <a:ext cx="1871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5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overMyMeds_SlideDeck_Template_Master">
  <a:themeElements>
    <a:clrScheme name="CoverMyMeds">
      <a:dk1>
        <a:sysClr val="windowText" lastClr="000000"/>
      </a:dk1>
      <a:lt1>
        <a:sysClr val="window" lastClr="FFFFFF"/>
      </a:lt1>
      <a:dk2>
        <a:srgbClr val="18376A"/>
      </a:dk2>
      <a:lt2>
        <a:srgbClr val="EEECE1"/>
      </a:lt2>
      <a:accent1>
        <a:srgbClr val="F17F1B"/>
      </a:accent1>
      <a:accent2>
        <a:srgbClr val="D6003C"/>
      </a:accent2>
      <a:accent3>
        <a:srgbClr val="5572A8"/>
      </a:accent3>
      <a:accent4>
        <a:srgbClr val="FB490A"/>
      </a:accent4>
      <a:accent5>
        <a:srgbClr val="4358E5"/>
      </a:accent5>
      <a:accent6>
        <a:srgbClr val="D60081"/>
      </a:accent6>
      <a:hlink>
        <a:srgbClr val="F17F1B"/>
      </a:hlink>
      <a:folHlink>
        <a:srgbClr val="6B006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verMyMeds">
    <a:dk1>
      <a:sysClr val="windowText" lastClr="000000"/>
    </a:dk1>
    <a:lt1>
      <a:sysClr val="window" lastClr="FFFFFF"/>
    </a:lt1>
    <a:dk2>
      <a:srgbClr val="18376A"/>
    </a:dk2>
    <a:lt2>
      <a:srgbClr val="EEECE1"/>
    </a:lt2>
    <a:accent1>
      <a:srgbClr val="F17F1B"/>
    </a:accent1>
    <a:accent2>
      <a:srgbClr val="D6003C"/>
    </a:accent2>
    <a:accent3>
      <a:srgbClr val="5572A8"/>
    </a:accent3>
    <a:accent4>
      <a:srgbClr val="FB490A"/>
    </a:accent4>
    <a:accent5>
      <a:srgbClr val="4358E5"/>
    </a:accent5>
    <a:accent6>
      <a:srgbClr val="D60081"/>
    </a:accent6>
    <a:hlink>
      <a:srgbClr val="F17F1B"/>
    </a:hlink>
    <a:folHlink>
      <a:srgbClr val="6B006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C96C2BE0F0F24A8DD5ED4A2DA63410" ma:contentTypeVersion="1" ma:contentTypeDescription="Create a new document." ma:contentTypeScope="" ma:versionID="00b7b63ae3deda5544fce05c094da507">
  <xsd:schema xmlns:xsd="http://www.w3.org/2001/XMLSchema" xmlns:xs="http://www.w3.org/2001/XMLSchema" xmlns:p="http://schemas.microsoft.com/office/2006/metadata/properties" xmlns:ns2="128a667a-070a-4887-a565-ea8bb39f8111" targetNamespace="http://schemas.microsoft.com/office/2006/metadata/properties" ma:root="true" ma:fieldsID="7324d9d3f92cace678923577f61ad6b3" ns2:_="">
    <xsd:import namespace="128a667a-070a-4887-a565-ea8bb39f811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8a667a-070a-4887-a565-ea8bb39f811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128a667a-070a-4887-a565-ea8bb39f8111">Q4MCWXCJCF3N-3-482</_dlc_DocId>
    <_dlc_DocIdUrl xmlns="128a667a-070a-4887-a565-ea8bb39f8111">
      <Url>https://intranet.covermymeds.com/marketing/_layouts/15/DocIdRedir.aspx?ID=Q4MCWXCJCF3N-3-482</Url>
      <Description>Q4MCWXCJCF3N-3-482</Description>
    </_dlc_DocIdUrl>
  </documentManagement>
</p:properties>
</file>

<file path=customXml/itemProps1.xml><?xml version="1.0" encoding="utf-8"?>
<ds:datastoreItem xmlns:ds="http://schemas.openxmlformats.org/officeDocument/2006/customXml" ds:itemID="{50C86C7C-1195-4A52-A516-963D10DC59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FD230B-82D0-4969-BDED-AF7DB23933F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658153BD-7829-490A-AAD5-2C94C40138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8a667a-070a-4887-a565-ea8bb39f81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29A672B-3AFB-4CA5-810A-3AEDCFDBA09B}">
  <ds:schemaRefs>
    <ds:schemaRef ds:uri="http://schemas.microsoft.com/office/2006/metadata/properties"/>
    <ds:schemaRef ds:uri="http://schemas.microsoft.com/office/infopath/2007/PartnerControls"/>
    <ds:schemaRef ds:uri="128a667a-070a-4887-a565-ea8bb39f811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5860</TotalTime>
  <Words>669</Words>
  <Application>Microsoft Macintosh PowerPoint</Application>
  <PresentationFormat>On-screen Show (4:3)</PresentationFormat>
  <Paragraphs>124</Paragraphs>
  <Slides>32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CoverMyMeds_SlideDeck_Template_Master</vt:lpstr>
      <vt:lpstr>PowerPoint Presentation</vt:lpstr>
      <vt:lpstr>PowerPoint Presentation</vt:lpstr>
      <vt:lpstr>Complex Products != Complex Designs</vt:lpstr>
      <vt:lpstr>What are the 4 rules?</vt:lpstr>
      <vt:lpstr>It’s about humans</vt:lpstr>
      <vt:lpstr>PowerPoint Presentation</vt:lpstr>
      <vt:lpstr>PowerPoint Presentation</vt:lpstr>
      <vt:lpstr>PowerPoint Presentation</vt:lpstr>
      <vt:lpstr>PowerPoint Presentation</vt:lpstr>
      <vt:lpstr>Building a Complex Product</vt:lpstr>
      <vt:lpstr>Building a Complex Product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does that even mean?</vt:lpstr>
      <vt:lpstr>What does that even mean?</vt:lpstr>
      <vt:lpstr>What does that even mean?</vt:lpstr>
      <vt:lpstr>What does that even mean?</vt:lpstr>
      <vt:lpstr>What does that even mean?</vt:lpstr>
      <vt:lpstr>You don’t have to TDD, but it helps!</vt:lpstr>
      <vt:lpstr>Unit tests…</vt:lpstr>
      <vt:lpstr>Unit tests…</vt:lpstr>
      <vt:lpstr>Function tests…</vt:lpstr>
      <vt:lpstr>Function tests…</vt:lpstr>
      <vt:lpstr>How we took advantage of these</vt:lpstr>
      <vt:lpstr>How we took advantage of these</vt:lpstr>
      <vt:lpstr>They tell us our code works</vt:lpstr>
      <vt:lpstr>For example…</vt:lpstr>
    </vt:vector>
  </TitlesOfParts>
  <Company>CoverMyMeds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Benefit Verification &amp; ePrior Authorization</dc:title>
  <dc:creator>Crystal Madrilejos</dc:creator>
  <cp:lastModifiedBy>Kelli Searfos</cp:lastModifiedBy>
  <cp:revision>220</cp:revision>
  <dcterms:created xsi:type="dcterms:W3CDTF">2014-10-03T17:40:11Z</dcterms:created>
  <dcterms:modified xsi:type="dcterms:W3CDTF">2016-01-04T16:44:42Z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0x01010042C96C2BE0F0F24A8DD5ED4A2DA63410</vt:lpwstr>
  </property>
  <property fmtid="{D5CDD505-2E9C-101B-9397-08002B2CF9AE}" pid="3" name="_dlc_DocIdItemGuid">
    <vt:lpwstr>cf9d6dba-1314-4da7-b26d-e18fabb4304f</vt:lpwstr>
  </property>
</Properties>
</file>